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Economica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  <p:embeddedFont>
      <p:font typeface="Alegreya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legreya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conomic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conomica-italic.fntdata"/><Relationship Id="rId30" Type="http://schemas.openxmlformats.org/officeDocument/2006/relationships/font" Target="fonts/Economica-bold.fntdata"/><Relationship Id="rId11" Type="http://schemas.openxmlformats.org/officeDocument/2006/relationships/slide" Target="slides/slide6.xml"/><Relationship Id="rId33" Type="http://schemas.openxmlformats.org/officeDocument/2006/relationships/font" Target="fonts/OpenSans-regular.fntdata"/><Relationship Id="rId10" Type="http://schemas.openxmlformats.org/officeDocument/2006/relationships/slide" Target="slides/slide5.xml"/><Relationship Id="rId32" Type="http://schemas.openxmlformats.org/officeDocument/2006/relationships/font" Target="fonts/Economica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italic.fntdata"/><Relationship Id="rId12" Type="http://schemas.openxmlformats.org/officeDocument/2006/relationships/slide" Target="slides/slide7.xml"/><Relationship Id="rId34" Type="http://schemas.openxmlformats.org/officeDocument/2006/relationships/font" Target="fonts/OpenSans-bold.fntdata"/><Relationship Id="rId15" Type="http://schemas.openxmlformats.org/officeDocument/2006/relationships/slide" Target="slides/slide10.xml"/><Relationship Id="rId37" Type="http://schemas.openxmlformats.org/officeDocument/2006/relationships/font" Target="fonts/Alegreya-regular.fntdata"/><Relationship Id="rId14" Type="http://schemas.openxmlformats.org/officeDocument/2006/relationships/slide" Target="slides/slide9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2.xml"/><Relationship Id="rId39" Type="http://schemas.openxmlformats.org/officeDocument/2006/relationships/font" Target="fonts/Alegreya-italic.fntdata"/><Relationship Id="rId16" Type="http://schemas.openxmlformats.org/officeDocument/2006/relationships/slide" Target="slides/slide11.xml"/><Relationship Id="rId38" Type="http://schemas.openxmlformats.org/officeDocument/2006/relationships/font" Target="fonts/Alegreya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gif>
</file>

<file path=ppt/media/image2.gif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b2105a5b0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b2105a5b0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b2105a5b0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b2105a5b0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b2105a5b0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b2105a5b0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b2105a5b0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b2105a5b0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b2105a5b0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b2105a5b0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b2105a5b0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b2105a5b0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b2105a5b0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b2105a5b0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b2105a5b0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b2105a5b0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5b2105a5b0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5b2105a5b0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b2105a5b0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b2105a5b0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b2105a5b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b2105a5b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b2105a5b0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b2105a5b0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b2105a5b0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b2105a5b0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b2105a5b0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b2105a5b0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b2105a5b0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b2105a5b0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b2105a5b0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b2105a5b0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Inspired</a:t>
            </a:r>
            <a:r>
              <a:rPr lang="en"/>
              <a:t> by our </a:t>
            </a:r>
            <a:r>
              <a:rPr lang="en"/>
              <a:t>background research, </a:t>
            </a:r>
            <a:r>
              <a:rPr lang="en"/>
              <a:t> we would like to investigate the air quality in / around our own living area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Therefore, california and county as unit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b2105a5b0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b2105a5b0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b2105a5b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b2105a5b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b2105a5b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b2105a5b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b2105a5b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b2105a5b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b2105a5b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b2105a5b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b2105a5b0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b2105a5b0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Relationship Id="rId4" Type="http://schemas.openxmlformats.org/officeDocument/2006/relationships/image" Target="../media/image1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Relationship Id="rId4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Relationship Id="rId4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Relationship Id="rId4" Type="http://schemas.openxmlformats.org/officeDocument/2006/relationships/image" Target="../media/image1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700450" y="1383750"/>
            <a:ext cx="37431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Alegreya"/>
                <a:ea typeface="Alegreya"/>
                <a:cs typeface="Alegreya"/>
                <a:sym typeface="Alegreya"/>
              </a:rPr>
              <a:t>Analysis of Environmental Inequality in California</a:t>
            </a:r>
            <a:endParaRPr b="1" sz="3000"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700450" y="3116600"/>
            <a:ext cx="37431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  <a:latin typeface="Alegreya"/>
                <a:ea typeface="Alegreya"/>
                <a:cs typeface="Alegreya"/>
                <a:sym typeface="Alegreya"/>
              </a:rPr>
              <a:t>The social factors associated with worse air pollution in Southern California</a:t>
            </a:r>
            <a:endParaRPr sz="1800">
              <a:solidFill>
                <a:srgbClr val="B45F06"/>
              </a:solidFill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B45F06"/>
              </a:solidFill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B45F06"/>
              </a:solidFill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45F06"/>
                </a:solidFill>
                <a:latin typeface="Alegreya"/>
                <a:ea typeface="Alegreya"/>
                <a:cs typeface="Alegreya"/>
                <a:sym typeface="Alegreya"/>
              </a:rPr>
              <a:t>By Yu-Chun Chen &amp; Yanyu Tao</a:t>
            </a:r>
            <a:endParaRPr sz="1400">
              <a:solidFill>
                <a:srgbClr val="B45F06"/>
              </a:solidFill>
              <a:latin typeface="Alegreya"/>
              <a:ea typeface="Alegreya"/>
              <a:cs typeface="Alegreya"/>
              <a:sym typeface="Alegreya"/>
            </a:endParaRPr>
          </a:p>
        </p:txBody>
      </p:sp>
      <p:cxnSp>
        <p:nvCxnSpPr>
          <p:cNvPr id="64" name="Google Shape;64;p13"/>
          <p:cNvCxnSpPr/>
          <p:nvPr/>
        </p:nvCxnSpPr>
        <p:spPr>
          <a:xfrm flipH="1" rot="10800000">
            <a:off x="3279600" y="3014413"/>
            <a:ext cx="25848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Facility TRI &amp; GHG Emission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   TRI: Toxic Release Inventory                    	     GHG: Greenhouse gas </a:t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 b="2152" l="0" r="0" t="0"/>
          <a:stretch/>
        </p:blipFill>
        <p:spPr>
          <a:xfrm>
            <a:off x="540300" y="1724575"/>
            <a:ext cx="3303974" cy="285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201" y="1724578"/>
            <a:ext cx="3001170" cy="28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Aggregation of facilities points to counties</a:t>
            </a:r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r>
              <a:rPr lang="en"/>
              <a:t>TRI: Toxic Release Inventory                    	     GHG: Greenhouse gas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3"/>
          <p:cNvPicPr preferRelativeResize="0"/>
          <p:nvPr/>
        </p:nvPicPr>
        <p:blipFill rotWithShape="1">
          <a:blip r:embed="rId3">
            <a:alphaModFix/>
          </a:blip>
          <a:srcRect b="1497" l="0" r="0" t="0"/>
          <a:stretch/>
        </p:blipFill>
        <p:spPr>
          <a:xfrm>
            <a:off x="5012850" y="1663275"/>
            <a:ext cx="3201099" cy="287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300" y="1702525"/>
            <a:ext cx="3153008" cy="28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224925" y="1678650"/>
            <a:ext cx="28896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Common Industry Type by County</a:t>
            </a:r>
            <a:endParaRPr/>
          </a:p>
        </p:txBody>
      </p:sp>
      <p:sp>
        <p:nvSpPr>
          <p:cNvPr id="146" name="Google Shape;146;p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1447" y="0"/>
            <a:ext cx="580255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Asthma &amp; COPD Cases Count</a:t>
            </a:r>
            <a:endParaRPr/>
          </a:p>
        </p:txBody>
      </p: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Asthma 							 COPD</a:t>
            </a:r>
            <a:endParaRPr/>
          </a:p>
        </p:txBody>
      </p:sp>
      <p:pic>
        <p:nvPicPr>
          <p:cNvPr id="154" name="Google Shape;154;p25"/>
          <p:cNvPicPr preferRelativeResize="0"/>
          <p:nvPr/>
        </p:nvPicPr>
        <p:blipFill rotWithShape="1">
          <a:blip r:embed="rId3">
            <a:alphaModFix/>
          </a:blip>
          <a:srcRect b="970" l="0" r="0" t="0"/>
          <a:stretch/>
        </p:blipFill>
        <p:spPr>
          <a:xfrm>
            <a:off x="699275" y="1682263"/>
            <a:ext cx="3363326" cy="30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 rotWithShape="1">
          <a:blip r:embed="rId4">
            <a:alphaModFix/>
          </a:blip>
          <a:srcRect b="1390" l="0" r="0" t="0"/>
          <a:stretch/>
        </p:blipFill>
        <p:spPr>
          <a:xfrm>
            <a:off x="4572000" y="1682275"/>
            <a:ext cx="3363324" cy="299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Asthma &amp; COPD Incidence Rate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11700" y="1147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Asthma 							    COPD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675" y="1632450"/>
            <a:ext cx="3380900" cy="307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/>
          <p:cNvPicPr preferRelativeResize="0"/>
          <p:nvPr/>
        </p:nvPicPr>
        <p:blipFill rotWithShape="1">
          <a:blip r:embed="rId4">
            <a:alphaModFix/>
          </a:blip>
          <a:srcRect b="19" l="0" r="0" t="0"/>
          <a:stretch/>
        </p:blipFill>
        <p:spPr>
          <a:xfrm>
            <a:off x="4758350" y="1632200"/>
            <a:ext cx="3380900" cy="307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490250" y="1156125"/>
            <a:ext cx="6972300" cy="30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Model used: Random Forest Classifier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Total 6 features to train</a:t>
            </a:r>
            <a:endParaRPr sz="2400"/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000"/>
              <a:t>income, facility emissions of TRI &amp; GHG, facility types, incidence rate of asthma &amp; COPD</a:t>
            </a:r>
            <a:endParaRPr sz="20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Divided into 4 groups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Discretize normalized average AQI into five equal-size quantiles</a:t>
            </a:r>
            <a:endParaRPr sz="2400"/>
          </a:p>
        </p:txBody>
      </p:sp>
      <p:sp>
        <p:nvSpPr>
          <p:cNvPr id="169" name="Google Shape;169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 and Classify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57.14%</a:t>
            </a:r>
            <a:endParaRPr/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Mean TRI Emission</a:t>
            </a:r>
            <a:r>
              <a:rPr lang="en"/>
              <a:t> &amp; </a:t>
            </a:r>
            <a:r>
              <a:rPr b="1" lang="en"/>
              <a:t>Mean GHG Emission</a:t>
            </a:r>
            <a:r>
              <a:rPr lang="en"/>
              <a:t> as Features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42.86%</a:t>
            </a:r>
            <a:endParaRPr/>
          </a:p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Most Common Industry Type</a:t>
            </a:r>
            <a:r>
              <a:rPr lang="en"/>
              <a:t> as Single Feature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28.57%</a:t>
            </a:r>
            <a:endParaRPr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Income</a:t>
            </a:r>
            <a:r>
              <a:rPr lang="en"/>
              <a:t> as Single Feature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64.29%</a:t>
            </a:r>
            <a:endParaRPr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Incidence Rate of Asthma</a:t>
            </a:r>
            <a:r>
              <a:rPr lang="en"/>
              <a:t> &amp; </a:t>
            </a:r>
            <a:r>
              <a:rPr b="1" lang="en"/>
              <a:t>Incidence Rate of COPD</a:t>
            </a:r>
            <a:r>
              <a:rPr lang="en"/>
              <a:t> as Features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&amp; Intro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225225"/>
            <a:ext cx="4400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Pollutant level is higher in areas with lower income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rgbClr val="FFFFFF"/>
                </a:highlight>
              </a:rPr>
              <a:t>short-term exposures to ozone, nitrogen dioxide, sulphur dioxide are thought to increase the risk of respiratory diseases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Some respiratory diseases related to air pollution include Asthma, Chronic Obstructive Pulmonary Disease(COPD)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Reduction of pollution exposure will lead to a better life expectancy</a:t>
            </a:r>
            <a:endParaRPr sz="160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1125" y="1785088"/>
            <a:ext cx="3698776" cy="208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199" name="Google Shape;199;p3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Main industry type in each area is associated with its air quality	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Limit numbers of facilities related to fossil fuels, crude petroleum, and ready-mix concrete manufacturing</a:t>
            </a:r>
            <a:endParaRPr/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Average emission of all facilities in an area is associated with air quality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Regulate TRI and GHG emission of each facility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Preprocessing before release/emission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Analysis</a:t>
            </a:r>
            <a:endParaRPr/>
          </a:p>
        </p:txBody>
      </p:sp>
      <p:sp>
        <p:nvSpPr>
          <p:cNvPr id="205" name="Google Shape;205;p3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80 miles buffer for each monitoring 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Represent overall air quality by computing average normalized AQI of all four GHG AQI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One to one spatial join of buffers and county polygons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Data for </a:t>
            </a:r>
            <a:r>
              <a:rPr lang="en"/>
              <a:t>reported </a:t>
            </a:r>
            <a:r>
              <a:rPr lang="en"/>
              <a:t>asthma and COPD cases in 2014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Unreported Cases?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Short term vs. long term exposure?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Future Works</a:t>
            </a:r>
            <a:endParaRPr/>
          </a:p>
        </p:txBody>
      </p:sp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Encourage local government to regulate businesses and factories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Possible further investigation with individual long term and short term exposure data, and also more monitoring sites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Research can be extended to the association of industry/health  and other environmental pollution besides air pollution</a:t>
            </a: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63463" y="1392900"/>
            <a:ext cx="5817076" cy="327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5"/>
          <p:cNvSpPr txBox="1"/>
          <p:nvPr/>
        </p:nvSpPr>
        <p:spPr>
          <a:xfrm>
            <a:off x="3582075" y="298475"/>
            <a:ext cx="21240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Thank You!</a:t>
            </a:r>
            <a:endParaRPr sz="4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Proposed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147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how each county’s business or factory types, average income, diseases, are related to the seriousness of air pollution in its range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refer to Air Quality Index of NO2, SO2, O3, and CO for seriousness of air pollution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Lower avg income, higher diseases rate, higher facility emission, factory related to fossil fuel / </a:t>
            </a:r>
            <a:r>
              <a:rPr lang="en"/>
              <a:t>manufacturing -&gt; higher AQI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275" y="3267500"/>
            <a:ext cx="2953425" cy="165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Used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 Household Income Statistics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/>
              <a:t>US Facility Level Air Pollution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/>
              <a:t>US Pollution Data (monitoring site)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/>
              <a:t>NAICS Dictionaries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/>
              <a:t>Reported Asthma Cases in 2014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/>
              <a:t>Reported COPD Cases in 2014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USA County Layer</a:t>
            </a:r>
            <a:endParaRPr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Symbol Repr - Greenhouse Gases Air Quality Index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350" y="1821475"/>
            <a:ext cx="2978650" cy="26486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790350" y="1305325"/>
            <a:ext cx="7779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NO2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6875" y="1821475"/>
            <a:ext cx="3178345" cy="264862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4866875" y="1305325"/>
            <a:ext cx="7779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 SO2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Symbol Repr - Greenhouse Gases Air Quality Index</a:t>
            </a:r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790350" y="1305325"/>
            <a:ext cx="7779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 O3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4866875" y="1305325"/>
            <a:ext cx="7779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 CO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350" y="1821474"/>
            <a:ext cx="3388158" cy="2648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6875" y="1821475"/>
            <a:ext cx="3228776" cy="264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Buffered Average AQI (Normalized)</a:t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608825" y="1521450"/>
            <a:ext cx="3963300" cy="32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Not all counties have monitoring site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Used create_buffer to cover neighboring counties of those with monitoring site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ormalized greenhouse gases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AQI and calculated average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 darker of color the higher AQI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200" y="1521450"/>
            <a:ext cx="3514500" cy="272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0" y="551300"/>
            <a:ext cx="3373800" cy="134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Spatial</a:t>
            </a:r>
            <a:r>
              <a:rPr lang="en" sz="3000"/>
              <a:t> Join CA County Layer w/ buffered Layer</a:t>
            </a:r>
            <a:endParaRPr sz="3000"/>
          </a:p>
        </p:txBody>
      </p:sp>
      <p:sp>
        <p:nvSpPr>
          <p:cNvPr id="115" name="Google Shape;115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 txBox="1"/>
          <p:nvPr/>
        </p:nvSpPr>
        <p:spPr>
          <a:xfrm>
            <a:off x="113550" y="2273525"/>
            <a:ext cx="31467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We can see a clear trend that the air quality become worse and worse when getting towards the Southeastern of CA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2900" y="0"/>
            <a:ext cx="571111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225225"/>
            <a:ext cx="4856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With the finding that Southern California has worse air quality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social factors </a:t>
            </a:r>
            <a:r>
              <a:rPr lang="en"/>
              <a:t>interact with air quality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Local income, Facility emission, Facility type, </a:t>
            </a:r>
            <a:r>
              <a:rPr lang="en"/>
              <a:t>asthma</a:t>
            </a:r>
            <a:r>
              <a:rPr lang="en"/>
              <a:t> and copd rate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Image: average income by county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4100" y="1177163"/>
            <a:ext cx="3119276" cy="278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